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60" r:id="rId3"/>
    <p:sldId id="261" r:id="rId4"/>
    <p:sldId id="256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DF03"/>
    <a:srgbClr val="6B2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6" autoAdjust="0"/>
    <p:restoredTop sz="74539" autoAdjust="0"/>
  </p:normalViewPr>
  <p:slideViewPr>
    <p:cSldViewPr snapToGrid="0">
      <p:cViewPr varScale="1">
        <p:scale>
          <a:sx n="54" d="100"/>
          <a:sy n="54" d="100"/>
        </p:scale>
        <p:origin x="15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246FA-5655-406B-9011-B9EE86943A7B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F40E-48DD-4D63-B030-F84E6B91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MF:</a:t>
            </a:r>
            <a:r>
              <a:rPr lang="en-US" b="1" baseline="0" dirty="0"/>
              <a:t> </a:t>
            </a:r>
            <a:r>
              <a:rPr lang="en-US" dirty="0"/>
              <a:t>https://www.hhmi.org/sites/default/files/Biointeractive/Images/DNAi_transcription_vo1_thumb_sm.jpg</a:t>
            </a:r>
          </a:p>
          <a:p>
            <a:r>
              <a:rPr lang="en-US" b="1" dirty="0"/>
              <a:t>BP:</a:t>
            </a:r>
            <a:r>
              <a:rPr lang="en-US" b="1" baseline="0" dirty="0"/>
              <a:t> </a:t>
            </a:r>
          </a:p>
          <a:p>
            <a:r>
              <a:rPr lang="en-US" b="1" baseline="0" dirty="0"/>
              <a:t>CC: </a:t>
            </a:r>
            <a:r>
              <a:rPr lang="en-US" b="0" baseline="0" dirty="0"/>
              <a:t>http://wiki.eveuniversity.org/images/2/29/PDNucleoplasm.png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BF40E-48DD-4D63-B030-F84E6B9190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4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3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2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2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6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2E9A-F17E-4215-AA99-AB0556FC8F25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AAA4D-93FD-46BA-9913-7C48A641F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1695" y="2796208"/>
            <a:ext cx="7699512" cy="1832451"/>
          </a:xfrm>
          <a:noFill/>
        </p:spPr>
        <p:txBody>
          <a:bodyPr>
            <a:normAutofit/>
          </a:bodyPr>
          <a:lstStyle/>
          <a:p>
            <a:r>
              <a:rPr lang="en-US" b="1" dirty="0" err="1"/>
              <a:t>Waardenburg</a:t>
            </a:r>
            <a:r>
              <a:rPr lang="en-US" b="1" dirty="0"/>
              <a:t> syndrome type 2A &amp; MITF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0049" y="5098052"/>
            <a:ext cx="2442803" cy="573879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/>
              <a:t>By Destiny Baars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15103" b="42258"/>
          <a:stretch/>
        </p:blipFill>
        <p:spPr>
          <a:xfrm>
            <a:off x="-1097" y="0"/>
            <a:ext cx="9145097" cy="25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5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33450"/>
          </a:xfrm>
        </p:spPr>
        <p:txBody>
          <a:bodyPr/>
          <a:lstStyle/>
          <a:p>
            <a:pPr algn="ctr"/>
            <a:r>
              <a:rPr lang="en-US" b="1" dirty="0"/>
              <a:t>What does WS2A look like?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318"/>
          <a:stretch/>
        </p:blipFill>
        <p:spPr>
          <a:xfrm>
            <a:off x="2081213" y="933450"/>
            <a:ext cx="4915936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7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988600" y="3620666"/>
            <a:ext cx="3234217" cy="53008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Gene Ontology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30737" y="1995514"/>
            <a:ext cx="7702888" cy="642571"/>
            <a:chOff x="1468928" y="865598"/>
            <a:chExt cx="9320404" cy="599630"/>
          </a:xfrm>
        </p:grpSpPr>
        <p:grpSp>
          <p:nvGrpSpPr>
            <p:cNvPr id="13" name="Group 12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MITF_TFEB_C_3_N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HLH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DUF3371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468928" y="958273"/>
              <a:ext cx="808383" cy="430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520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3" y="297418"/>
            <a:ext cx="8706677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gene is mutated in WS2A?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937" y="4343066"/>
            <a:ext cx="27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Molecular Function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85788" y="4343066"/>
            <a:ext cx="27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Biological Processes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2817" y="4347214"/>
            <a:ext cx="282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Cellular Components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14" y="4962090"/>
            <a:ext cx="1722576" cy="17225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849" y="4928899"/>
            <a:ext cx="1832689" cy="183268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4038809" y="4962090"/>
            <a:ext cx="977462" cy="472965"/>
          </a:xfrm>
          <a:prstGeom prst="ellipse">
            <a:avLst/>
          </a:prstGeom>
          <a:solidFill>
            <a:srgbClr val="0070C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63298" y="5115445"/>
            <a:ext cx="627363" cy="244831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511347" y="5618284"/>
            <a:ext cx="0" cy="41018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856021" y="6211701"/>
            <a:ext cx="1699839" cy="425669"/>
            <a:chOff x="3856021" y="6211701"/>
            <a:chExt cx="1699839" cy="425669"/>
          </a:xfrm>
        </p:grpSpPr>
        <p:sp>
          <p:nvSpPr>
            <p:cNvPr id="32" name="7-Point Star 31"/>
            <p:cNvSpPr/>
            <p:nvPr/>
          </p:nvSpPr>
          <p:spPr>
            <a:xfrm>
              <a:off x="3856021" y="6211701"/>
              <a:ext cx="1699839" cy="425669"/>
            </a:xfrm>
            <a:prstGeom prst="star7">
              <a:avLst/>
            </a:prstGeom>
            <a:solidFill>
              <a:srgbClr val="0DDF0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538199" y="6318117"/>
              <a:ext cx="504924" cy="21283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flipH="1">
              <a:off x="4305424" y="634072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4416569" y="6470517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4682181" y="62723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5091241" y="63638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5025793" y="65538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4853336" y="64016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4642180" y="640167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4108501" y="64247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4687899" y="652701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4403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33228" y="1144694"/>
            <a:ext cx="115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Human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9858" y="2143303"/>
            <a:ext cx="106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Rhesus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27846" y="3112050"/>
            <a:ext cx="100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Chimp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05208" y="1495335"/>
            <a:ext cx="121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100%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02227" y="2401057"/>
            <a:ext cx="104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99.8%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02227" y="3472710"/>
            <a:ext cx="101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99.6%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06495" y="4337454"/>
            <a:ext cx="101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94.4%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-23125" y="3991225"/>
            <a:ext cx="106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Mouse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-57587" y="5859227"/>
            <a:ext cx="155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C. </a:t>
            </a:r>
            <a:r>
              <a:rPr lang="en-US" sz="2400" dirty="0" err="1">
                <a:solidFill>
                  <a:schemeClr val="bg1"/>
                </a:solidFill>
              </a:rPr>
              <a:t>elegans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09046" y="6162293"/>
            <a:ext cx="106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4.42%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14937" y="4900391"/>
            <a:ext cx="134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Zebrafish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209046" y="5365290"/>
            <a:ext cx="103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69.4%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0620" y="1385618"/>
            <a:ext cx="7741501" cy="626737"/>
            <a:chOff x="1468928" y="865598"/>
            <a:chExt cx="9320404" cy="599630"/>
          </a:xfrm>
        </p:grpSpPr>
        <p:grpSp>
          <p:nvGrpSpPr>
            <p:cNvPr id="60" name="Group 59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62" name="Rounded Rectangle 61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MITF_TFEB_C_3_N</a:t>
                </a: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HLH</a:t>
                </a: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dirty="0"/>
                  <a:t>DUF3371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1468928" y="958273"/>
              <a:ext cx="808383" cy="430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520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6689" y="2346755"/>
            <a:ext cx="7465080" cy="626737"/>
            <a:chOff x="1468928" y="865598"/>
            <a:chExt cx="9320403" cy="599630"/>
          </a:xfrm>
        </p:grpSpPr>
        <p:grpSp>
          <p:nvGrpSpPr>
            <p:cNvPr id="67" name="Group 66"/>
            <p:cNvGrpSpPr/>
            <p:nvPr/>
          </p:nvGrpSpPr>
          <p:grpSpPr>
            <a:xfrm>
              <a:off x="1552565" y="865598"/>
              <a:ext cx="9236766" cy="599630"/>
              <a:chOff x="889956" y="865600"/>
              <a:chExt cx="9236766" cy="599630"/>
            </a:xfrm>
          </p:grpSpPr>
          <p:sp>
            <p:nvSpPr>
              <p:cNvPr id="69" name="Rounded Rectangle 68"/>
              <p:cNvSpPr/>
              <p:nvPr/>
            </p:nvSpPr>
            <p:spPr>
              <a:xfrm>
                <a:off x="889956" y="1049082"/>
                <a:ext cx="9236766" cy="24920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468928" y="958273"/>
              <a:ext cx="808383" cy="44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504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4112" y="3327868"/>
            <a:ext cx="7741501" cy="626737"/>
            <a:chOff x="1468928" y="865598"/>
            <a:chExt cx="9320404" cy="599630"/>
          </a:xfrm>
        </p:grpSpPr>
        <p:grpSp>
          <p:nvGrpSpPr>
            <p:cNvPr id="74" name="Group 73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8" name="Rounded Rectangle 77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78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1468928" y="958273"/>
              <a:ext cx="808383" cy="430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520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0231" y="4240590"/>
            <a:ext cx="8099614" cy="626737"/>
            <a:chOff x="1468928" y="865598"/>
            <a:chExt cx="9320404" cy="599630"/>
          </a:xfrm>
        </p:grpSpPr>
        <p:grpSp>
          <p:nvGrpSpPr>
            <p:cNvPr id="81" name="Group 80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83" name="Rounded Rectangle 82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468928" y="958273"/>
              <a:ext cx="808383" cy="44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526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7080" y="5268426"/>
            <a:ext cx="7116976" cy="626737"/>
            <a:chOff x="1468927" y="865598"/>
            <a:chExt cx="9320405" cy="599630"/>
          </a:xfrm>
        </p:grpSpPr>
        <p:grpSp>
          <p:nvGrpSpPr>
            <p:cNvPr id="88" name="Group 87"/>
            <p:cNvGrpSpPr/>
            <p:nvPr/>
          </p:nvGrpSpPr>
          <p:grpSpPr>
            <a:xfrm>
              <a:off x="1552566" y="865598"/>
              <a:ext cx="9236766" cy="599630"/>
              <a:chOff x="889957" y="865600"/>
              <a:chExt cx="9236766" cy="599630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1872027" y="882133"/>
                <a:ext cx="3087650" cy="583097"/>
              </a:xfrm>
              <a:prstGeom prst="roundRect">
                <a:avLst/>
              </a:prstGeom>
              <a:solidFill>
                <a:srgbClr val="0070C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6699182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8240529" y="865600"/>
                <a:ext cx="1625222" cy="583097"/>
              </a:xfrm>
              <a:prstGeom prst="roundRect">
                <a:avLst/>
              </a:prstGeom>
              <a:solidFill>
                <a:srgbClr val="7F2D68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1468927" y="958273"/>
              <a:ext cx="910190" cy="44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500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42914" y="6105730"/>
            <a:ext cx="7116976" cy="609457"/>
            <a:chOff x="1468927" y="882131"/>
            <a:chExt cx="9320405" cy="583097"/>
          </a:xfrm>
        </p:grpSpPr>
        <p:grpSp>
          <p:nvGrpSpPr>
            <p:cNvPr id="95" name="Group 94"/>
            <p:cNvGrpSpPr/>
            <p:nvPr/>
          </p:nvGrpSpPr>
          <p:grpSpPr>
            <a:xfrm>
              <a:off x="1552566" y="882131"/>
              <a:ext cx="9236766" cy="583097"/>
              <a:chOff x="889957" y="882133"/>
              <a:chExt cx="9236766" cy="583097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889957" y="1049082"/>
                <a:ext cx="9236766" cy="249201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>
                <a:off x="3089285" y="882133"/>
                <a:ext cx="971773" cy="583097"/>
              </a:xfrm>
              <a:prstGeom prst="roundRect">
                <a:avLst/>
              </a:prstGeom>
              <a:solidFill>
                <a:srgbClr val="0DDF03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468927" y="958273"/>
              <a:ext cx="910190" cy="441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361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84" y="59874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How well conserved is MITF?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2765" y="1033670"/>
            <a:ext cx="1431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</a:rPr>
              <a:t>% Identity</a:t>
            </a:r>
          </a:p>
        </p:txBody>
      </p:sp>
    </p:spTree>
    <p:extLst>
      <p:ext uri="{BB962C8B-B14F-4D97-AF65-F5344CB8AC3E}">
        <p14:creationId xmlns:p14="http://schemas.microsoft.com/office/powerpoint/2010/main" val="106404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192848"/>
            <a:ext cx="8693426" cy="1325563"/>
          </a:xfrm>
        </p:spPr>
        <p:txBody>
          <a:bodyPr/>
          <a:lstStyle/>
          <a:p>
            <a:pPr algn="ctr"/>
            <a:r>
              <a:rPr lang="en-US" b="1" dirty="0"/>
              <a:t>What phylogenetic relationships does MITF have?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30" y="1690689"/>
            <a:ext cx="6070626" cy="482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7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91</Words>
  <Application>Microsoft Office PowerPoint</Application>
  <PresentationFormat>On-screen Show (4:3)</PresentationFormat>
  <Paragraphs>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Waardenburg syndrome type 2A &amp; MITF</vt:lpstr>
      <vt:lpstr>What does WS2A look like?</vt:lpstr>
      <vt:lpstr>What gene is mutated in WS2A?</vt:lpstr>
      <vt:lpstr>How well conserved is MITF?</vt:lpstr>
      <vt:lpstr>What phylogenetic relationships does MITF have?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Destiny B.</dc:creator>
  <cp:lastModifiedBy>Destiny B.</cp:lastModifiedBy>
  <cp:revision>41</cp:revision>
  <dcterms:created xsi:type="dcterms:W3CDTF">2017-02-16T22:13:06Z</dcterms:created>
  <dcterms:modified xsi:type="dcterms:W3CDTF">2017-02-22T01:15:31Z</dcterms:modified>
</cp:coreProperties>
</file>